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handoutMasterIdLst>
    <p:handoutMasterId r:id="rId12"/>
  </p:handoutMasterIdLst>
  <p:sldIdLst>
    <p:sldId id="265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88163" cy="100203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6792C7"/>
    <a:srgbClr val="ADC5E1"/>
    <a:srgbClr val="CC0000"/>
    <a:srgbClr val="8BACD5"/>
    <a:srgbClr val="7EA3D0"/>
    <a:srgbClr val="99CCFF"/>
    <a:srgbClr val="CCFFCC"/>
    <a:srgbClr val="D3D3D3"/>
    <a:srgbClr val="D9D9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>
              <a:defRPr/>
            </a:pPr>
            <a:fld id="{5DED086D-07B5-48E7-A825-EA8A05829434}" type="datetimeFigureOut">
              <a:rPr lang="th-TH"/>
              <a:pPr>
                <a:defRPr/>
              </a:pPr>
              <a:t>10/05/62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>
              <a:defRPr/>
            </a:pPr>
            <a:fld id="{02B0544B-6B08-4A42-82BE-C7208D70D1B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221E7-DDD1-4E20-9294-B455BB8334F9}" type="datetimeFigureOut">
              <a:rPr lang="th-TH" smtClean="0"/>
              <a:pPr/>
              <a:t>10/05/62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3D4F6-BA9E-4621-A6A8-DA227F1D6E1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3D4F6-BA9E-4621-A6A8-DA227F1D6E1D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235CA-2CD6-4FC7-8C27-3440227DAAA9}" type="datetimeFigureOut">
              <a:rPr lang="th-TH"/>
              <a:pPr>
                <a:defRPr/>
              </a:pPr>
              <a:t>10/05/62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A747D-009C-4E4E-943D-5248B729F17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3D134-BA42-47EA-9929-EDC5F0D8A20F}" type="datetimeFigureOut">
              <a:rPr lang="th-TH"/>
              <a:pPr>
                <a:defRPr/>
              </a:pPr>
              <a:t>10/05/62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6A745-8FDA-4A06-8072-335322A43FC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639B5-FB6A-4556-A1CF-5A9B1FA82BD4}" type="datetimeFigureOut">
              <a:rPr lang="th-TH"/>
              <a:pPr>
                <a:defRPr/>
              </a:pPr>
              <a:t>10/05/62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B3A2-CF84-4C46-B712-23EDE8186B9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EB23-3571-4A75-9817-81B409659462}" type="datetimeFigureOut">
              <a:rPr lang="th-TH"/>
              <a:pPr>
                <a:defRPr/>
              </a:pPr>
              <a:t>10/05/62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487B9-2B4C-4220-BD54-DB3383A378E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F199-1201-4674-B285-2A11DD5B38C5}" type="datetimeFigureOut">
              <a:rPr lang="th-TH"/>
              <a:pPr>
                <a:defRPr/>
              </a:pPr>
              <a:t>10/05/62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A58A5-E866-482E-84E1-0DB1B13ADC8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F3BBF-22A9-4FDE-8E2F-F9928BB0A193}" type="datetimeFigureOut">
              <a:rPr lang="th-TH"/>
              <a:pPr>
                <a:defRPr/>
              </a:pPr>
              <a:t>10/05/62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EB1D1-22D1-43B4-9A0D-40B5756D0CB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912FE-76A3-4C56-9886-3ED4E3F55229}" type="datetimeFigureOut">
              <a:rPr lang="th-TH"/>
              <a:pPr>
                <a:defRPr/>
              </a:pPr>
              <a:t>10/05/62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A55CA-EDCE-40A7-8257-C8EF744D816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A4313-8E36-4021-9590-7CA522ABA981}" type="datetimeFigureOut">
              <a:rPr lang="th-TH"/>
              <a:pPr>
                <a:defRPr/>
              </a:pPr>
              <a:t>10/05/62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5E95-6522-4684-8918-9245DC28083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73F56-BD86-4AFD-8E92-15AC434FCA2C}" type="datetimeFigureOut">
              <a:rPr lang="th-TH"/>
              <a:pPr>
                <a:defRPr/>
              </a:pPr>
              <a:t>10/05/62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98814-832D-4467-B456-A6C57F7504D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45A0A-562F-487E-988F-E735AC951184}" type="datetimeFigureOut">
              <a:rPr lang="th-TH"/>
              <a:pPr>
                <a:defRPr/>
              </a:pPr>
              <a:t>10/05/62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20CC7-F21C-404F-A3D0-3FC00A701EE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17F64-DEF3-43EF-BDA4-900BB97E33F6}" type="datetimeFigureOut">
              <a:rPr lang="th-TH"/>
              <a:pPr>
                <a:defRPr/>
              </a:pPr>
              <a:t>10/05/62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180B8-5C99-4949-9BDC-FA912EB539A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A73011-4549-4822-8E37-283E429CECAC}" type="datetimeFigureOut">
              <a:rPr lang="th-TH"/>
              <a:pPr>
                <a:defRPr/>
              </a:pPr>
              <a:t>10/05/62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D09DB4-6BD8-40FF-BE00-65878149112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Cordia New" pitchFamily="34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Cordia New" pitchFamily="34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Cordia New" pitchFamily="34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Cordia New" pitchFamily="34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Cordia New" pitchFamily="34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Cordia New" pitchFamily="34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Cordia New" pitchFamily="34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Cordia New" pitchFamily="34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bhumibol-med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285728"/>
            <a:ext cx="8215370" cy="6286544"/>
          </a:xfrm>
          <a:solidFill>
            <a:schemeClr val="bg2">
              <a:lumMod val="75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00" b="1" dirty="0" smtClean="0">
                <a:ln>
                  <a:solidFill>
                    <a:srgbClr val="E8E8E8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5103_tLU_JIUMJIUM" pitchFamily="2" charset="0"/>
                <a:cs typeface="5103_tLU_JIUMJIUM" pitchFamily="2" charset="0"/>
              </a:rPr>
              <a:t>การเข้าฝึกอบรมเป็นแพทย์ประจำบ้าน และ แพทย์ประจำบ้านต่อยอด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00" b="1" dirty="0" smtClean="0">
                <a:ln>
                  <a:solidFill>
                    <a:srgbClr val="E8E8E8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5103_tLU_JIUMJIUM" pitchFamily="2" charset="0"/>
                <a:cs typeface="5103_tLU_JIUMJIUM" pitchFamily="2" charset="0"/>
              </a:rPr>
              <a:t>รพ.ภูมิพลอดุลยเดช พอ. ประจำปีการศึกษา 2562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2800" b="1" dirty="0" smtClean="0">
              <a:solidFill>
                <a:srgbClr val="002060"/>
              </a:solidFill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1600" b="1" kern="1500" dirty="0" smtClean="0">
              <a:ln>
                <a:solidFill>
                  <a:srgbClr val="E8E8E8"/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 smtClean="0">
              <a:solidFill>
                <a:srgbClr val="002060"/>
              </a:solidFill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 smtClean="0">
              <a:solidFill>
                <a:srgbClr val="002060"/>
              </a:solidFill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ขอเชิญ เข้าร่วมกิจกรรม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เตรียมความพร้อมสำหรับแพทย์ประจำบ้าน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และแพทย์ประจำบ้านต่อยอด ประจำปีการศึกษา 2562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2400" b="1" dirty="0" smtClean="0">
              <a:solidFill>
                <a:srgbClr val="002060"/>
              </a:solidFill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2400" b="1" dirty="0" smtClean="0">
              <a:solidFill>
                <a:srgbClr val="002060"/>
              </a:solidFill>
              <a:latin typeface="5103_tLU_JIUMJIUM" pitchFamily="2" charset="0"/>
              <a:cs typeface="5103_tLU_JIUMJIUM" pitchFamily="2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h-TH" dirty="0">
              <a:solidFill>
                <a:srgbClr val="002060"/>
              </a:solidFill>
              <a:latin typeface="5103_tLU_JIUMJIUM" pitchFamily="2" charset="0"/>
              <a:cs typeface="5103_tLU_JIUMJIUM" pitchFamily="2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29290" y="5643578"/>
            <a:ext cx="321471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วันพุธที่ </a:t>
            </a:r>
            <a:r>
              <a:rPr lang="th-TH" sz="1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12 </a:t>
            </a: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มิ.ย. </a:t>
            </a:r>
            <a:r>
              <a:rPr lang="th-TH" sz="1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62</a:t>
            </a:r>
            <a:endParaRPr lang="th-TH" sz="18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5103_tLU_JIUMJIUM" pitchFamily="2" charset="0"/>
              <a:cs typeface="5103_tLU_JIUMJIUM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ณ ห้องประชุม บุรพรัตน์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เวลา </a:t>
            </a:r>
            <a:r>
              <a:rPr lang="th-TH" sz="1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08.00 - 16.00</a:t>
            </a:r>
            <a:endParaRPr lang="th-TH" sz="18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5103_tLU_JIUMJIUM" pitchFamily="2" charset="0"/>
              <a:cs typeface="5103_tLU_JIUMJIUM" pitchFamily="2" charset="0"/>
            </a:endParaRPr>
          </a:p>
        </p:txBody>
      </p:sp>
      <p:pic>
        <p:nvPicPr>
          <p:cNvPr id="4" name="รูปภาพ 3" descr="Dr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220" y="2428867"/>
            <a:ext cx="1342887" cy="4119399"/>
          </a:xfrm>
          <a:prstGeom prst="rect">
            <a:avLst/>
          </a:prstGeom>
        </p:spPr>
      </p:pic>
      <p:sp>
        <p:nvSpPr>
          <p:cNvPr id="6" name="คำบรรยายภาพแบบสี่เหลี่ยมมุมมน 5"/>
          <p:cNvSpPr/>
          <p:nvPr/>
        </p:nvSpPr>
        <p:spPr>
          <a:xfrm>
            <a:off x="2000232" y="1928802"/>
            <a:ext cx="2357454" cy="1000132"/>
          </a:xfrm>
          <a:prstGeom prst="wedgeRoundRectCallout">
            <a:avLst>
              <a:gd name="adj1" fmla="val -46076"/>
              <a:gd name="adj2" fmla="val 10703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เตรียมตัวอย่างไร</a:t>
            </a:r>
            <a:r>
              <a:rPr lang="en-US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???</a:t>
            </a:r>
            <a:endParaRPr lang="th-TH" b="1" dirty="0" smtClean="0">
              <a:solidFill>
                <a:srgbClr val="002060"/>
              </a:solidFill>
              <a:latin typeface="5103_tLU_JIUMJIUM" pitchFamily="2" charset="0"/>
              <a:cs typeface="5103_tLU_JIUMJIUM" pitchFamily="2" charset="0"/>
            </a:endParaRPr>
          </a:p>
          <a:p>
            <a:pPr algn="ctr"/>
            <a:r>
              <a:rPr lang="th-TH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ขอบอกว่าง่ายมากๆเลยจ้า</a:t>
            </a:r>
            <a:endParaRPr lang="th-TH" b="1" dirty="0">
              <a:solidFill>
                <a:srgbClr val="002060"/>
              </a:solidFill>
              <a:latin typeface="5103_tLU_JIUMJIUM" pitchFamily="2" charset="0"/>
              <a:cs typeface="5103_tLU_JIUMJIUM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357166"/>
            <a:ext cx="8429684" cy="6215106"/>
          </a:xfr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00" b="1" dirty="0" smtClean="0">
                <a:ln w="12700">
                  <a:solidFill>
                    <a:srgbClr val="E8E8E8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5103_tLU_JIUMJIUM" pitchFamily="2" charset="0"/>
                <a:cs typeface="5103_tLU_JIUMJIUM" pitchFamily="2" charset="0"/>
              </a:rPr>
              <a:t>ตื่นเช้าเดินทางมาลงทะเบียนทำกิจกรรมกัน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00" b="1" dirty="0" smtClean="0">
                <a:ln w="12700">
                  <a:solidFill>
                    <a:srgbClr val="E8E8E8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5103_tLU_JIUMJIUM" pitchFamily="2" charset="0"/>
                <a:cs typeface="5103_tLU_JIUMJIUM" pitchFamily="2" charset="0"/>
              </a:rPr>
              <a:t>     (ทานอาหารเช้ามาด้วยนะคะ)  เดี๋ยวจะหิวน่า......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2400" dirty="0" smtClean="0">
              <a:solidFill>
                <a:srgbClr val="002060"/>
              </a:solidFill>
              <a:latin typeface="5103_tLU_JIUMJIUM" pitchFamily="2" charset="0"/>
              <a:cs typeface="5103_tLU_JIUMJIUM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000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      เวลา  0800          	ลงทะเบียน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000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      </a:t>
            </a:r>
            <a:r>
              <a:rPr lang="th-TH" sz="3000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เวลา  0800-0830     	รับฟังคำชี้แจงกิจกรรม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000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      เวลา  0830-1200      	ปฏิบัติกิจกรรม (อาหารว่างระหว่างกิจกรรม)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000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      เวลา  1200-1300      	รับประทานอาหารกลางวัน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000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      </a:t>
            </a:r>
            <a:r>
              <a:rPr lang="th-TH" sz="3000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เวลา  1300-1600      	จิตวิทยา</a:t>
            </a:r>
            <a:r>
              <a:rPr lang="th-TH" sz="3000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ประยุกต์ โดย </a:t>
            </a:r>
            <a:r>
              <a:rPr lang="th-TH" sz="3000" b="1" dirty="0" err="1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น.อ.</a:t>
            </a:r>
            <a:r>
              <a:rPr lang="th-TH" sz="3000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พิทักษ์ อ่อน</a:t>
            </a:r>
            <a:r>
              <a:rPr lang="th-TH" sz="3000" b="1" dirty="0" err="1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ศิริ</a:t>
            </a:r>
            <a:endParaRPr lang="th-TH" sz="3000" b="1" dirty="0" smtClean="0">
              <a:solidFill>
                <a:srgbClr val="002060"/>
              </a:solidFill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2400" b="1" dirty="0" smtClean="0">
              <a:solidFill>
                <a:schemeClr val="tx1"/>
              </a:solidFill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2400" b="1" dirty="0">
              <a:latin typeface="5103_tLU_JIUMJIUM" pitchFamily="2" charset="0"/>
              <a:cs typeface="5103_tLU_JIUMJIUM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2400" dirty="0">
              <a:latin typeface="5103_tLU_JIUMJIUM" pitchFamily="2" charset="0"/>
              <a:cs typeface="5103_tLU_JIUMJIUM" pitchFamily="2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786446" y="5643578"/>
            <a:ext cx="321471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วันพุธที่ </a:t>
            </a:r>
            <a:r>
              <a:rPr lang="th-TH" sz="1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12 </a:t>
            </a: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มิ.ย. 61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ณ ห้องประชุม บุรพรัตน์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เวลา </a:t>
            </a:r>
            <a:r>
              <a:rPr lang="th-TH" sz="1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08.00 - 16.00</a:t>
            </a:r>
            <a:endParaRPr lang="th-TH" sz="18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5103_tLU_JIUMJIUM" pitchFamily="2" charset="0"/>
              <a:cs typeface="5103_tLU_JIUMJIUM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428604"/>
            <a:ext cx="8286808" cy="6000792"/>
          </a:xfr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2400" b="1" dirty="0" smtClean="0"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00" b="1" dirty="0" smtClean="0">
                <a:ln w="1905">
                  <a:solidFill>
                    <a:srgbClr val="E8E8E8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5103_tLU_JIUMJIUM" pitchFamily="2" charset="0"/>
                <a:cs typeface="5103_tLU_JIUMJIUM" pitchFamily="2" charset="0"/>
              </a:rPr>
              <a:t>  บริเวณด้านหน้าห้องประชุม บุรพรัตน์ ชั้น 3 อาคาร “คุ้มเกล้าฯ”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00" b="1" dirty="0" smtClean="0">
                <a:ln w="1905">
                  <a:solidFill>
                    <a:srgbClr val="E8E8E8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5103_tLU_JIUMJIUM" pitchFamily="2" charset="0"/>
                <a:cs typeface="5103_tLU_JIUMJIUM" pitchFamily="2" charset="0"/>
              </a:rPr>
              <a:t>      ** อย่าไปผิดที่นะคะ..........**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00" b="1" dirty="0" smtClean="0">
                <a:ln w="1905">
                  <a:solidFill>
                    <a:srgbClr val="E8E8E8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5103_tLU_JIUMJIUM" pitchFamily="2" charset="0"/>
                <a:cs typeface="5103_tLU_JIUMJIUM" pitchFamily="2" charset="0"/>
              </a:rPr>
              <a:t>     แต่งกายชุดสุภาพหรือชุดปฏิบัติงาน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5103_tLU_JIUMJIUM" pitchFamily="2" charset="0"/>
              <a:cs typeface="5103_tLU_JIUMJIUM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2400" dirty="0">
              <a:latin typeface="5103_tLU_JIUMJIUM" pitchFamily="2" charset="0"/>
              <a:cs typeface="5103_tLU_JIUMJIUM" pitchFamily="2" charset="0"/>
            </a:endParaRPr>
          </a:p>
        </p:txBody>
      </p:sp>
      <p:pic>
        <p:nvPicPr>
          <p:cNvPr id="4099" name="รูปภาพ 14" descr="ผลการค้นหารูปภาพสำหรับ สัญลักษณ์การ์ตูน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3" b="18855"/>
          <a:stretch>
            <a:fillRect/>
          </a:stretch>
        </p:blipFill>
        <p:spPr bwMode="auto">
          <a:xfrm>
            <a:off x="500034" y="3643314"/>
            <a:ext cx="8572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รูปภาพ 15" descr="ผลการค้นหารูปภาพสำหรับ สัญลักษณ์การ์ตูน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3" b="18855"/>
          <a:stretch>
            <a:fillRect/>
          </a:stretch>
        </p:blipFill>
        <p:spPr bwMode="auto">
          <a:xfrm>
            <a:off x="500034" y="5143512"/>
            <a:ext cx="85725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786578" y="5500702"/>
            <a:ext cx="207170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วันพุธที่ </a:t>
            </a:r>
            <a:r>
              <a:rPr lang="th-TH" sz="1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12 </a:t>
            </a: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มิ.ย. 61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ณ ห้องประชุม บุรพรัตน์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เวลา </a:t>
            </a:r>
            <a:r>
              <a:rPr lang="th-TH" sz="1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08.00 - 16.00</a:t>
            </a:r>
            <a:endParaRPr lang="th-TH" sz="18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5103_tLU_JIUMJIUM" pitchFamily="2" charset="0"/>
              <a:cs typeface="5103_tLU_JIUMJIUM" pitchFamily="2" charset="0"/>
            </a:endParaRPr>
          </a:p>
        </p:txBody>
      </p:sp>
      <p:pic>
        <p:nvPicPr>
          <p:cNvPr id="6" name="รูปภาพ 5" descr="D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785794"/>
            <a:ext cx="1403246" cy="2311229"/>
          </a:xfrm>
          <a:prstGeom prst="rect">
            <a:avLst/>
          </a:prstGeom>
        </p:spPr>
      </p:pic>
      <p:sp>
        <p:nvSpPr>
          <p:cNvPr id="7" name="คำบรรยายภาพแบบสี่เหลี่ยมมุมมน 6"/>
          <p:cNvSpPr/>
          <p:nvPr/>
        </p:nvSpPr>
        <p:spPr>
          <a:xfrm>
            <a:off x="2214546" y="642918"/>
            <a:ext cx="4143404" cy="2143140"/>
          </a:xfrm>
          <a:prstGeom prst="wedgeRoundRectCallout">
            <a:avLst>
              <a:gd name="adj1" fmla="val 71501"/>
              <a:gd name="adj2" fmla="val 17171"/>
              <a:gd name="adj3" fmla="val 16667"/>
            </a:avLst>
          </a:prstGeom>
          <a:ln>
            <a:solidFill>
              <a:srgbClr val="6792C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400" b="1" spc="50" dirty="0" smtClean="0">
                <a:ln w="11430">
                  <a:solidFill>
                    <a:srgbClr val="E8E8E8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5103_tLU_JIUMJIUM" pitchFamily="2" charset="0"/>
                <a:cs typeface="5103_tLU_JIUMJIUM" pitchFamily="2" charset="0"/>
              </a:rPr>
              <a:t>ลงทะเบียนที่ไหน </a:t>
            </a:r>
            <a:r>
              <a:rPr lang="en-US" sz="4400" b="1" spc="50" dirty="0" smtClean="0">
                <a:ln w="11430">
                  <a:solidFill>
                    <a:srgbClr val="E8E8E8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5103_tLU_JIUMJIUM" pitchFamily="2" charset="0"/>
                <a:cs typeface="5103_tLU_JIUMJIUM" pitchFamily="2" charset="0"/>
              </a:rPr>
              <a:t>???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400" b="1" spc="50" dirty="0" smtClean="0">
                <a:ln w="11430">
                  <a:solidFill>
                    <a:srgbClr val="E8E8E8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5103_tLU_JIUMJIUM" pitchFamily="2" charset="0"/>
                <a:cs typeface="5103_tLU_JIUMJIUM" pitchFamily="2" charset="0"/>
              </a:rPr>
              <a:t>ต้องแต่งชุดอะไรไปเหรอ....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90" y="214290"/>
            <a:ext cx="8429652" cy="6286544"/>
          </a:xfrm>
          <a:solidFill>
            <a:schemeClr val="accent1">
              <a:lumMod val="60000"/>
              <a:lumOff val="40000"/>
              <a:alpha val="60000"/>
            </a:schemeClr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dirty="0" smtClean="0">
              <a:solidFill>
                <a:srgbClr val="002060"/>
              </a:solidFill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6000" b="1" dirty="0" smtClean="0">
                <a:ln>
                  <a:solidFill>
                    <a:srgbClr val="E8E8E8"/>
                  </a:solidFill>
                </a:ln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5103_tLU_JIUMJIUM" pitchFamily="2" charset="0"/>
                <a:ea typeface="Arial Unicode MS" pitchFamily="34" charset="-128"/>
                <a:cs typeface="5103_tLU_JIUMJIUM" pitchFamily="2" charset="0"/>
              </a:rPr>
              <a:t>จอดรถได้ที่ไหน....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3600" dirty="0" smtClean="0">
              <a:solidFill>
                <a:srgbClr val="002060"/>
              </a:solidFill>
              <a:latin typeface="5103_tLU_JIUMJIUM" pitchFamily="2" charset="0"/>
              <a:ea typeface="Arial Unicode MS" pitchFamily="34" charset="-128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rgbClr val="002060"/>
                </a:solidFill>
                <a:latin typeface="5103_tLU_JIUMJIUM" pitchFamily="2" charset="0"/>
                <a:ea typeface="Arial Unicode MS" pitchFamily="34" charset="-128"/>
                <a:cs typeface="5103_tLU_JIUMJIUM" pitchFamily="2" charset="0"/>
              </a:rPr>
              <a:t>สามารถจอดรถได้บริเวณ โดยรอบ รพ.ภูมิพลอดุลยเดช พอ.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rgbClr val="002060"/>
                </a:solidFill>
                <a:latin typeface="5103_tLU_JIUMJIUM" pitchFamily="2" charset="0"/>
                <a:ea typeface="Arial Unicode MS" pitchFamily="34" charset="-128"/>
                <a:cs typeface="5103_tLU_JIUMJIUM" pitchFamily="2" charset="0"/>
              </a:rPr>
              <a:t>บริเวณสวนสุขภาพด้านหลัง รพ.ฯ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400" dirty="0" smtClean="0">
                <a:solidFill>
                  <a:srgbClr val="002060"/>
                </a:solidFill>
                <a:latin typeface="5103_tLU_JIUMJIUM" pitchFamily="2" charset="0"/>
                <a:ea typeface="Arial Unicode MS" pitchFamily="34" charset="-128"/>
                <a:cs typeface="5103_tLU_JIUMJIUM" pitchFamily="2" charset="0"/>
              </a:rPr>
              <a:t>ต้องมาแต่เช้าหน่อยนะจ๊ะ เดี๋ยวไม่มีที่จอดรถนะเธอ</a:t>
            </a:r>
            <a:endParaRPr lang="th-TH" sz="4400" dirty="0">
              <a:solidFill>
                <a:srgbClr val="002060"/>
              </a:solidFill>
              <a:latin typeface="5103_tLU_JIUMJIUM" pitchFamily="2" charset="0"/>
              <a:ea typeface="Arial Unicode MS" pitchFamily="34" charset="-128"/>
              <a:cs typeface="5103_tLU_JIUMJIUM" pitchFamily="2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00188" y="5643563"/>
            <a:ext cx="650081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715140" y="5572140"/>
            <a:ext cx="2285984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วันพุธที่ </a:t>
            </a:r>
            <a:r>
              <a:rPr lang="th-TH" sz="1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12 </a:t>
            </a: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มิ.ย. 61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ณ ห้องประชุม บุรพรัตน์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เวลา </a:t>
            </a:r>
            <a:r>
              <a:rPr lang="th-TH" sz="1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08.00 - 16.00</a:t>
            </a:r>
            <a:endParaRPr lang="th-TH" sz="18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5103_tLU_JIUMJIUM" pitchFamily="2" charset="0"/>
              <a:cs typeface="5103_tLU_JIUMJIUM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คำบรรยายภาพแบบสี่เหลี่ยมมุมมน 5"/>
          <p:cNvSpPr/>
          <p:nvPr/>
        </p:nvSpPr>
        <p:spPr>
          <a:xfrm>
            <a:off x="2214546" y="857232"/>
            <a:ext cx="4929222" cy="1000132"/>
          </a:xfrm>
          <a:prstGeom prst="wedgeRoundRectCallout">
            <a:avLst>
              <a:gd name="adj1" fmla="val -52553"/>
              <a:gd name="adj2" fmla="val 8928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285728"/>
            <a:ext cx="8501122" cy="6286544"/>
          </a:xfrm>
          <a:solidFill>
            <a:schemeClr val="accent1">
              <a:lumMod val="60000"/>
              <a:lumOff val="40000"/>
              <a:alpha val="6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2400" b="1" dirty="0" smtClean="0"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5400" b="1" dirty="0" smtClean="0">
                <a:ln>
                  <a:solidFill>
                    <a:srgbClr val="E8E8E8"/>
                  </a:solidFill>
                </a:ln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5103_tLU_JIUMJIUM" pitchFamily="2" charset="0"/>
                <a:cs typeface="5103_tLU_JIUMJIUM" pitchFamily="2" charset="0"/>
              </a:rPr>
              <a:t>ต้องเตรียมเอกสารอะไรมาบ้างนะ</a:t>
            </a:r>
            <a:r>
              <a:rPr lang="en-US" sz="5400" b="1" dirty="0" smtClean="0">
                <a:ln>
                  <a:solidFill>
                    <a:srgbClr val="E8E8E8"/>
                  </a:solidFill>
                </a:ln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5103_tLU_JIUMJIUM" pitchFamily="2" charset="0"/>
                <a:cs typeface="5103_tLU_JIUMJIUM" pitchFamily="2" charset="0"/>
              </a:rPr>
              <a:t> </a:t>
            </a:r>
            <a:endParaRPr lang="th-TH" sz="5400" b="1" dirty="0" smtClean="0">
              <a:ln>
                <a:solidFill>
                  <a:srgbClr val="E8E8E8"/>
                </a:solidFill>
              </a:ln>
              <a:solidFill>
                <a:srgbClr val="CC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2000" dirty="0" smtClean="0">
              <a:solidFill>
                <a:srgbClr val="FF0000"/>
              </a:solidFill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00" dirty="0" smtClean="0">
                <a:solidFill>
                  <a:srgbClr val="FF0000"/>
                </a:solidFill>
                <a:latin typeface="5103_tLU_JIUMJIUM" pitchFamily="2" charset="0"/>
                <a:cs typeface="5103_tLU_JIUMJIUM" pitchFamily="2" charset="0"/>
              </a:rPr>
              <a:t>ง่ายมากๆ เลยนะขอบอก</a:t>
            </a:r>
            <a:endParaRPr lang="th-TH" sz="2000" b="1" dirty="0" smtClean="0">
              <a:solidFill>
                <a:srgbClr val="002060"/>
              </a:solidFill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00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สามารถเข้าไปดูเอกสารที่ต้องเตรียมและกรอกแบบฟอร์มในเอกสาร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00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โดยเข้าไปที่ </a:t>
            </a:r>
            <a:r>
              <a:rPr lang="en-US" sz="4000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  <a:hlinkClick r:id="rId2"/>
              </a:rPr>
              <a:t>www.bhumibol-med.com</a:t>
            </a:r>
            <a:r>
              <a:rPr lang="th-TH" sz="4000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 (แพทย์หลังปริญญา)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Download </a:t>
            </a:r>
            <a:r>
              <a:rPr lang="th-TH" sz="2800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เอกสารต่างๆและเตรียมหลักฐานตาม </a:t>
            </a:r>
            <a:r>
              <a:rPr lang="en-US" sz="2800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check list </a:t>
            </a:r>
            <a:r>
              <a:rPr lang="th-TH" sz="2800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ที่ต้องเตรียมมาล่วงหน้า</a:t>
            </a:r>
            <a:endParaRPr lang="en-US" sz="2800" b="1" dirty="0" smtClean="0">
              <a:solidFill>
                <a:srgbClr val="002060"/>
              </a:solidFill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5103_tLU_JIUMJIUM" pitchFamily="2" charset="0"/>
                <a:cs typeface="5103_tLU_JIUMJIUM" pitchFamily="2" charset="0"/>
              </a:rPr>
              <a:t>** </a:t>
            </a:r>
            <a:r>
              <a:rPr lang="th-TH" sz="3600" b="1" dirty="0" smtClean="0">
                <a:solidFill>
                  <a:srgbClr val="FF0000"/>
                </a:solidFill>
                <a:latin typeface="5103_tLU_JIUMJIUM" pitchFamily="2" charset="0"/>
                <a:cs typeface="5103_tLU_JIUMJIUM" pitchFamily="2" charset="0"/>
              </a:rPr>
              <a:t>อย่าลืมเอกสารและกรอกแบบฟอร์มให้เรียบร้อยนะคะคนดี ไม่อย่างนั้นจะวุ่นวายนะเธอ</a:t>
            </a:r>
            <a:endParaRPr lang="th-TH" sz="3600" b="1" dirty="0">
              <a:solidFill>
                <a:srgbClr val="FF0000"/>
              </a:solidFill>
              <a:latin typeface="5103_tLU_JIUMJIUM" pitchFamily="2" charset="0"/>
              <a:cs typeface="5103_tLU_JIUMJIUM" pitchFamily="2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715140" y="5572140"/>
            <a:ext cx="2000232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วันพุธที่ </a:t>
            </a:r>
            <a:r>
              <a:rPr lang="th-TH" sz="1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12 </a:t>
            </a: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มิ.ย. 61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ณ ห้องประชุม บุรพรัตน์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เวลา </a:t>
            </a:r>
            <a:r>
              <a:rPr lang="th-TH" sz="1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08.00 - 16.00</a:t>
            </a:r>
            <a:endParaRPr lang="th-TH" sz="18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5103_tLU_JIUMJIUM" pitchFamily="2" charset="0"/>
              <a:cs typeface="5103_tLU_JIUMJIUM" pitchFamily="2" charset="0"/>
            </a:endParaRPr>
          </a:p>
        </p:txBody>
      </p:sp>
      <p:pic>
        <p:nvPicPr>
          <p:cNvPr id="4" name="รูปภาพ 3" descr="DR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000108"/>
            <a:ext cx="1198161" cy="1728926"/>
          </a:xfrm>
          <a:prstGeom prst="rect">
            <a:avLst/>
          </a:prstGeom>
        </p:spPr>
      </p:pic>
      <p:sp>
        <p:nvSpPr>
          <p:cNvPr id="8" name="คำบรรยายภาพแบบเมฆ 7"/>
          <p:cNvSpPr/>
          <p:nvPr/>
        </p:nvSpPr>
        <p:spPr>
          <a:xfrm>
            <a:off x="428596" y="214290"/>
            <a:ext cx="1500198" cy="785818"/>
          </a:xfrm>
          <a:prstGeom prst="cloudCallout">
            <a:avLst>
              <a:gd name="adj1" fmla="val 860"/>
              <a:gd name="adj2" fmla="val 875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 rot="20898698">
            <a:off x="698011" y="308896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???</a:t>
            </a:r>
            <a:endParaRPr lang="th-TH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428604"/>
            <a:ext cx="8215370" cy="6000792"/>
          </a:xfr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b="1" dirty="0" smtClean="0"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5103_tLU_JIUMJIUM" pitchFamily="2" charset="0"/>
                <a:cs typeface="5103_tLU_JIUMJIUM" pitchFamily="2" charset="0"/>
              </a:rPr>
              <a:t>   </a:t>
            </a:r>
            <a:r>
              <a:rPr lang="th-TH" sz="5400" b="1" dirty="0" smtClean="0">
                <a:ln>
                  <a:solidFill>
                    <a:srgbClr val="E8E8E8"/>
                  </a:solidFill>
                </a:ln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5103_tLU_JIUMJIUM" pitchFamily="2" charset="0"/>
                <a:cs typeface="5103_tLU_JIUMJIUM" pitchFamily="2" charset="0"/>
              </a:rPr>
              <a:t>แล้วต้องมาทำกิจกรรมอะไรกันทั้งวัน</a:t>
            </a:r>
            <a:r>
              <a:rPr lang="en-US" sz="5400" b="1" dirty="0" smtClean="0">
                <a:ln>
                  <a:solidFill>
                    <a:srgbClr val="E8E8E8"/>
                  </a:solidFill>
                </a:ln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5103_tLU_JIUMJIUM" pitchFamily="2" charset="0"/>
                <a:cs typeface="5103_tLU_JIUMJIUM" pitchFamily="2" charset="0"/>
              </a:rPr>
              <a:t> !!!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2060"/>
              </a:solidFill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800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   </a:t>
            </a:r>
            <a:r>
              <a:rPr lang="th-TH" sz="4800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เป็นการเตรียมความพร้อมด้านเอกสาร การทำสัญญาต่างๆ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800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    ถ้าไม่มาต้องดำเนินการเองทั้งหมด (ยุ่งยากมากๆนะ)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800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แอบกระซิบ....มีอาหารว่างและอาหารกลางวันเลี้ยงด้วยนะคะ</a:t>
            </a:r>
            <a:endParaRPr lang="th-TH" sz="4800" dirty="0">
              <a:solidFill>
                <a:srgbClr val="002060"/>
              </a:solidFill>
              <a:latin typeface="5103_tLU_JIUMJIUM" pitchFamily="2" charset="0"/>
              <a:cs typeface="5103_tLU_JIUMJIUM" pitchFamily="2" charset="0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215074" y="5500702"/>
            <a:ext cx="2714612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วันพุธที่ </a:t>
            </a:r>
            <a:r>
              <a:rPr lang="th-TH" sz="1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12 </a:t>
            </a: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มิ.ย. 61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ณ ห้องประชุม บุรพรัตน์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เวลา </a:t>
            </a:r>
            <a:r>
              <a:rPr lang="th-TH" sz="1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08.00 - 16.00</a:t>
            </a:r>
            <a:endParaRPr lang="th-TH" sz="18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5103_tLU_JIUMJIUM" pitchFamily="2" charset="0"/>
              <a:cs typeface="5103_tLU_JIUMJIUM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357166"/>
            <a:ext cx="8572560" cy="6143668"/>
          </a:xfrm>
          <a:solidFill>
            <a:schemeClr val="accent1">
              <a:lumMod val="60000"/>
              <a:lumOff val="40000"/>
              <a:alpha val="60000"/>
            </a:schemeClr>
          </a:solidFill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1400" b="1" i="1" spc="300" dirty="0" smtClean="0">
              <a:solidFill>
                <a:srgbClr val="002060"/>
              </a:solidFill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800" b="1" i="1" spc="300" dirty="0" smtClean="0">
                <a:solidFill>
                  <a:srgbClr val="CC0000"/>
                </a:solidFill>
                <a:latin typeface="5103_tLU_JIUMJIUM" pitchFamily="2" charset="0"/>
                <a:cs typeface="5103_tLU_JIUMJIUM" pitchFamily="2" charset="0"/>
              </a:rPr>
              <a:t>แล้วมีกิจกรรมอะไรบ้างละคร้าบบบบ...........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800" b="1" i="1" dirty="0" smtClean="0">
                <a:solidFill>
                  <a:srgbClr val="CC0000"/>
                </a:solidFill>
                <a:latin typeface="5103_tLU_JIUMJIUM" pitchFamily="2" charset="0"/>
                <a:cs typeface="5103_tLU_JIUMJIUM" pitchFamily="2" charset="0"/>
              </a:rPr>
              <a:t>กิจกรรมมีดังนี้ค่ะ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800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   1. กิจกรรมตรวจสอบประวัติทำสัญญาจ้าง (เฉพาะแพทย์สังกัดอิสระ)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800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   2. กิจกรรมทำบัตรประจำตัว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800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   3. กิจกรรมขอรหัส </a:t>
            </a:r>
            <a:r>
              <a:rPr lang="en-US" sz="2800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BHIS </a:t>
            </a:r>
            <a:r>
              <a:rPr lang="th-TH" sz="2800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ของ รพ.ฯ (สำคัญนะคะ)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800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   4. กิจกรรมเปิดบัญชีธนาคารทหารไทย (ต้องเป็นของสาขา รพ.ภูมิพลฯ ถ้ามีแล้วนำสำเนามาด้วยนะคะบัญชีนี้ เพื่อจ่ายค่าตอบแทนต่างๆตลอดการฝึกอบรมนะคะ)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800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   5. กิจกรรมถ่ายรูปเพื่อทำทะเบียนแพทย์ประจำบ้าน (แต่งหน้าทำผมสวยๆหล่อๆนะคะ)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800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   6. กิจกรรมวัดไซด์เสื้อกาวน์ (มีแจกเสื้อให้ด้วยนะเธอ)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800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   7. กิจกรรมทำบัตรผ่านช่องทางของกองทัพอากาศ (เพื่อความสะดวกสำหรับการเดินทางค่ะ)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800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   8. กิจกรรมการจัดห้องพัก อาคารหอพักแพทย์ (เตรียมจับมือหาเพื่อนร่วมห้องได้เลยค่ะ)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800" dirty="0" smtClean="0">
                <a:solidFill>
                  <a:srgbClr val="FF0000"/>
                </a:solidFill>
                <a:latin typeface="5103_tLU_JIUMJIUM" pitchFamily="2" charset="0"/>
                <a:cs typeface="5103_tLU_JIUMJIUM" pitchFamily="2" charset="0"/>
              </a:rPr>
              <a:t>**อย่าลืมเตรียมเงินเพื่อใช้ในการจองหอพัก จำนวน 4,000 บาท มาด้วยนะคะ</a:t>
            </a:r>
            <a:endParaRPr lang="th-TH" sz="2800" dirty="0">
              <a:solidFill>
                <a:srgbClr val="FF0000"/>
              </a:solidFill>
              <a:latin typeface="5103_tLU_JIUMJIUM" pitchFamily="2" charset="0"/>
              <a:cs typeface="5103_tLU_JIUMJIUM" pitchFamily="2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358082" y="5572140"/>
            <a:ext cx="1785918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วันพุธที่ </a:t>
            </a:r>
            <a:r>
              <a:rPr lang="th-TH" sz="1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12 </a:t>
            </a: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มิ.ย. 61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ณ ห้องประชุม บุรพรัตน์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เวลา </a:t>
            </a:r>
            <a:r>
              <a:rPr lang="th-TH" sz="1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08.00 - 16.00</a:t>
            </a:r>
            <a:endParaRPr lang="th-TH" sz="18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5103_tLU_JIUMJIUM" pitchFamily="2" charset="0"/>
              <a:cs typeface="5103_tLU_JIUMJIUM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357166"/>
            <a:ext cx="8286808" cy="6072230"/>
          </a:xfr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dirty="0" smtClean="0">
              <a:solidFill>
                <a:srgbClr val="002060"/>
              </a:solidFill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2800" b="1" dirty="0" smtClean="0">
              <a:solidFill>
                <a:srgbClr val="002060"/>
              </a:solidFill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3600" b="1" dirty="0" smtClean="0">
              <a:solidFill>
                <a:srgbClr val="002060"/>
              </a:solidFill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3600" b="1" dirty="0" smtClean="0">
              <a:solidFill>
                <a:srgbClr val="002060"/>
              </a:solidFill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3600" b="1" dirty="0" smtClean="0">
              <a:solidFill>
                <a:srgbClr val="002060"/>
              </a:solidFill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ไม่งง ไม่งงค่ะ</a:t>
            </a:r>
            <a:r>
              <a:rPr lang="en-US" sz="3600" b="1" dirty="0" err="1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ǃǃ</a:t>
            </a:r>
            <a:r>
              <a:rPr lang="th-TH" sz="3600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 ตอนลงทะเบียนที่ท้ายชื่อจะมีบอกว่าเริ่มที่กิจกรรมไหนก่อน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เหมือนได้มาเล่น </a:t>
            </a:r>
            <a:r>
              <a:rPr lang="en-US" sz="3600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Rally </a:t>
            </a:r>
            <a:r>
              <a:rPr lang="th-TH" sz="3600" b="1" dirty="0" smtClean="0">
                <a:solidFill>
                  <a:srgbClr val="002060"/>
                </a:solidFill>
                <a:latin typeface="5103_tLU_JIUMJIUM" pitchFamily="2" charset="0"/>
                <a:cs typeface="5103_tLU_JIUMJIUM" pitchFamily="2" charset="0"/>
              </a:rPr>
              <a:t>เลยนะคะ.....</a:t>
            </a:r>
            <a:endParaRPr lang="th-TH" sz="3600" b="1" dirty="0">
              <a:solidFill>
                <a:srgbClr val="002060"/>
              </a:solidFill>
              <a:latin typeface="5103_tLU_JIUMJIUM" pitchFamily="2" charset="0"/>
              <a:cs typeface="5103_tLU_JIUMJIUM" pitchFamily="2" charset="0"/>
            </a:endParaRPr>
          </a:p>
        </p:txBody>
      </p:sp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1857356" y="571480"/>
            <a:ext cx="5214974" cy="1285884"/>
          </a:xfrm>
          <a:prstGeom prst="wedgeRoundRectCallout">
            <a:avLst>
              <a:gd name="adj1" fmla="val -55419"/>
              <a:gd name="adj2" fmla="val 288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n>
                  <a:solidFill>
                    <a:srgbClr val="E8E8E8"/>
                  </a:solidFill>
                </a:ln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5103_tLU_JIUMJIUM" pitchFamily="2" charset="0"/>
                <a:cs typeface="5103_tLU_JIUMJIUM" pitchFamily="2" charset="0"/>
              </a:rPr>
              <a:t>กิจกรรมมีเยอะจัง ต้องทำกิจกรรมไหน</a:t>
            </a:r>
            <a:r>
              <a:rPr lang="th-TH" sz="4000" b="1" dirty="0" err="1" smtClean="0">
                <a:ln>
                  <a:solidFill>
                    <a:srgbClr val="E8E8E8"/>
                  </a:solidFill>
                </a:ln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5103_tLU_JIUMJIUM" pitchFamily="2" charset="0"/>
                <a:cs typeface="5103_tLU_JIUMJIUM" pitchFamily="2" charset="0"/>
              </a:rPr>
              <a:t>ก่อนอ่ะ</a:t>
            </a:r>
            <a:endParaRPr lang="th-TH" sz="4000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429388" y="5500702"/>
            <a:ext cx="2714612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วันพุธที่ </a:t>
            </a:r>
            <a:r>
              <a:rPr lang="th-TH" sz="1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12 </a:t>
            </a: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มิ.ย. 61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ณ ห้องประชุม บุรพรัตน์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เวลา </a:t>
            </a:r>
            <a:r>
              <a:rPr lang="th-TH" sz="1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08.00 - 16.00</a:t>
            </a:r>
            <a:endParaRPr lang="th-TH" sz="18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5103_tLU_JIUMJIUM" pitchFamily="2" charset="0"/>
              <a:cs typeface="5103_tLU_JIUMJIUM" pitchFamily="2" charset="0"/>
            </a:endParaRPr>
          </a:p>
        </p:txBody>
      </p:sp>
      <p:pic>
        <p:nvPicPr>
          <p:cNvPr id="4" name="รูปภาพ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2185962" cy="3386148"/>
          </a:xfrm>
          <a:prstGeom prst="rect">
            <a:avLst/>
          </a:prstGeom>
        </p:spPr>
      </p:pic>
      <p:pic>
        <p:nvPicPr>
          <p:cNvPr id="6" name="รูปภาพ 5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113891"/>
            <a:ext cx="1157862" cy="3129357"/>
          </a:xfrm>
          <a:prstGeom prst="rect">
            <a:avLst/>
          </a:prstGeom>
        </p:spPr>
      </p:pic>
      <p:sp>
        <p:nvSpPr>
          <p:cNvPr id="8" name="คำบรรยายภาพแบบสี่เหลี่ยมมุมมน 7"/>
          <p:cNvSpPr/>
          <p:nvPr/>
        </p:nvSpPr>
        <p:spPr>
          <a:xfrm>
            <a:off x="4786314" y="2214554"/>
            <a:ext cx="2795606" cy="642942"/>
          </a:xfrm>
          <a:prstGeom prst="wedgeRoundRectCallout">
            <a:avLst>
              <a:gd name="adj1" fmla="val 46415"/>
              <a:gd name="adj2" fmla="val -19031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n>
                  <a:solidFill>
                    <a:srgbClr val="E8E8E8"/>
                  </a:solidFill>
                </a:ln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5103_tLU_JIUMJIUM" pitchFamily="2" charset="0"/>
                <a:cs typeface="5103_tLU_JIUMJIUM" pitchFamily="2" charset="0"/>
              </a:rPr>
              <a:t>นั่นนะสิ งงจัง.....</a:t>
            </a:r>
            <a:endParaRPr lang="th-TH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คำบรรยายภาพแบบสี่เหลี่ยมมุมมน 6"/>
          <p:cNvSpPr/>
          <p:nvPr/>
        </p:nvSpPr>
        <p:spPr>
          <a:xfrm>
            <a:off x="2000232" y="500042"/>
            <a:ext cx="6715172" cy="5286412"/>
          </a:xfrm>
          <a:prstGeom prst="wedgeRoundRectCallout">
            <a:avLst>
              <a:gd name="adj1" fmla="val -59503"/>
              <a:gd name="adj2" fmla="val -2676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728" y="285728"/>
            <a:ext cx="7358114" cy="5786478"/>
          </a:xfrm>
          <a:noFill/>
        </p:spPr>
        <p:txBody>
          <a:bodyPr rtlCol="0"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5103_tLU_JIUMJIUM" pitchFamily="2" charset="0"/>
              <a:cs typeface="5103_tLU_JIUMJIUM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900" b="1" spc="50" dirty="0" smtClean="0">
                <a:ln w="11430"/>
                <a:latin typeface="5103_tLU_JIUMJIUM" pitchFamily="2" charset="0"/>
                <a:cs typeface="5103_tLU_JIUMJIUM" pitchFamily="2" charset="0"/>
              </a:rPr>
              <a:t>ต้องรีบทำให้เสร็จเร็วๆจะได้รีบกลับ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700" b="1" spc="50" dirty="0" smtClean="0">
                <a:ln w="11430"/>
                <a:solidFill>
                  <a:srgbClr val="C00000"/>
                </a:solidFill>
                <a:latin typeface="5103_tLU_JIUMJIUM" pitchFamily="2" charset="0"/>
                <a:cs typeface="5103_tLU_JIUMJIUM" pitchFamily="2" charset="0"/>
              </a:rPr>
              <a:t>ม่ายยยยนะคะ...  </a:t>
            </a:r>
            <a:r>
              <a:rPr lang="th-TH" sz="3900" b="1" spc="50" dirty="0" smtClean="0">
                <a:ln w="11430"/>
                <a:latin typeface="5103_tLU_JIUMJIUM" pitchFamily="2" charset="0"/>
                <a:cs typeface="5103_tLU_JIUMJIUM" pitchFamily="2" charset="0"/>
              </a:rPr>
              <a:t>อย่าคิดอย่างนั้น...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900" b="1" spc="50" dirty="0" smtClean="0">
                <a:ln w="11430"/>
                <a:latin typeface="5103_tLU_JIUMJIUM" pitchFamily="2" charset="0"/>
                <a:cs typeface="5103_tLU_JIUMJIUM" pitchFamily="2" charset="0"/>
              </a:rPr>
              <a:t>กิจกรรมนี้จัดขึ้นมาเพื่อเตรียมความพร้อมก่อนที่จะเริ่มการฝึกอบรม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900" b="1" spc="50" dirty="0" smtClean="0">
                <a:ln w="11430"/>
                <a:latin typeface="5103_tLU_JIUMJIUM" pitchFamily="2" charset="0"/>
                <a:cs typeface="5103_tLU_JIUMJIUM" pitchFamily="2" charset="0"/>
              </a:rPr>
              <a:t>ถ้าเอกสารไม่เรียบร้อยจะมีผลต่ออะไรหลายอย่าง  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9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5103_tLU_JIUMJIUM" pitchFamily="2" charset="0"/>
                <a:cs typeface="5103_tLU_JIUMJIUM" pitchFamily="2" charset="0"/>
              </a:rPr>
              <a:t>   แอบกระซิบ</a:t>
            </a:r>
            <a:r>
              <a:rPr lang="en-US" sz="39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5103_tLU_JIUMJIUM" pitchFamily="2" charset="0"/>
                <a:cs typeface="5103_tLU_JIUMJIUM" pitchFamily="2" charset="0"/>
              </a:rPr>
              <a:t> </a:t>
            </a:r>
            <a:r>
              <a:rPr lang="en-US" sz="39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5103_tLU_JIUMJIUM" pitchFamily="2" charset="0"/>
                <a:cs typeface="5103_tLU_JIUMJIUM" pitchFamily="2" charset="0"/>
              </a:rPr>
              <a:t>ǃǃǃ</a:t>
            </a:r>
            <a:r>
              <a:rPr lang="th-TH" sz="39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5103_tLU_JIUMJIUM" pitchFamily="2" charset="0"/>
                <a:cs typeface="5103_tLU_JIUMJIUM" pitchFamily="2" charset="0"/>
              </a:rPr>
              <a:t>  เงินค่าตอบแทนต่างๆก็จะช้านะ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5103_tLU_JIUMJIUM" pitchFamily="2" charset="0"/>
                <a:cs typeface="5103_tLU_JIUMJIUM" pitchFamily="2" charset="0"/>
              </a:rPr>
              <a:t>**ขอให้ตรวจสอบความเรียบร้อยทุกอย่าง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5103_tLU_JIUMJIUM" pitchFamily="2" charset="0"/>
                <a:cs typeface="5103_tLU_JIUMJIUM" pitchFamily="2" charset="0"/>
              </a:rPr>
              <a:t>ก่อนกลับนะคะ**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5103_tLU_JIUMJIUM" pitchFamily="2" charset="0"/>
              <a:cs typeface="5103_tLU_JIUMJIUM" pitchFamily="2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5103_tLU_JIUMJIUM" pitchFamily="2" charset="0"/>
                <a:cs typeface="5103_tLU_JIUMJIUM" pitchFamily="2" charset="0"/>
              </a:rPr>
              <a:t>     </a:t>
            </a:r>
            <a:r>
              <a:rPr lang="th-TH" sz="2800" b="1" spc="50" dirty="0" smtClean="0">
                <a:ln w="11430"/>
                <a:solidFill>
                  <a:srgbClr val="7030A0"/>
                </a:solidFill>
                <a:latin typeface="5103_tLU_JIUMJIUM" pitchFamily="2" charset="0"/>
                <a:cs typeface="5103_tLU_JIUMJIUM" pitchFamily="2" charset="0"/>
              </a:rPr>
              <a:t>ด้วยความปรารถนาดี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800" b="1" spc="50" dirty="0" smtClean="0">
                <a:ln w="11430"/>
                <a:solidFill>
                  <a:srgbClr val="7030A0"/>
                </a:solidFill>
                <a:latin typeface="5103_tLU_JIUMJIUM" pitchFamily="2" charset="0"/>
                <a:cs typeface="5103_tLU_JIUMJIUM" pitchFamily="2" charset="0"/>
              </a:rPr>
              <a:t>       จาก </a:t>
            </a:r>
            <a:r>
              <a:rPr lang="th-TH" sz="2800" b="1" spc="50" dirty="0" err="1" smtClean="0">
                <a:ln w="11430"/>
                <a:solidFill>
                  <a:srgbClr val="7030A0"/>
                </a:solidFill>
                <a:latin typeface="5103_tLU_JIUMJIUM" pitchFamily="2" charset="0"/>
                <a:cs typeface="5103_tLU_JIUMJIUM" pitchFamily="2" charset="0"/>
              </a:rPr>
              <a:t>คณ</a:t>
            </a:r>
            <a:r>
              <a:rPr lang="th-TH" sz="2800" b="1" spc="50" dirty="0" smtClean="0">
                <a:ln w="11430"/>
                <a:solidFill>
                  <a:srgbClr val="7030A0"/>
                </a:solidFill>
                <a:latin typeface="5103_tLU_JIUMJIUM" pitchFamily="2" charset="0"/>
                <a:cs typeface="5103_tLU_JIUMJIUM" pitchFamily="2" charset="0"/>
              </a:rPr>
              <a:t>อก.การศึกษาแพทย์หลังปริญญา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2800" b="1" spc="50" dirty="0" smtClean="0">
                <a:ln w="11430"/>
                <a:solidFill>
                  <a:srgbClr val="7030A0"/>
                </a:solidFill>
                <a:latin typeface="5103_tLU_JIUMJIUM" pitchFamily="2" charset="0"/>
                <a:cs typeface="5103_tLU_JIUMJIUM" pitchFamily="2" charset="0"/>
              </a:rPr>
              <a:t>       รพ.ภูมิพลอดุลยเดช พอ.</a:t>
            </a:r>
            <a:endParaRPr lang="th-TH" sz="2800" b="1" spc="50" dirty="0">
              <a:ln w="11430"/>
              <a:solidFill>
                <a:srgbClr val="7030A0"/>
              </a:solidFill>
              <a:latin typeface="5103_tLU_JIUMJIUM" pitchFamily="2" charset="0"/>
              <a:cs typeface="5103_tLU_JIUMJIUM" pitchFamily="2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715140" y="5791818"/>
            <a:ext cx="207167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วันพุธที่ </a:t>
            </a:r>
            <a:r>
              <a:rPr lang="th-TH" sz="1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12 </a:t>
            </a: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มิ.ย. 61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ณ ห้องประชุม บุรพรัตน์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เวลา </a:t>
            </a:r>
            <a:r>
              <a:rPr lang="th-TH" sz="1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5103_tLU_JIUMJIUM" pitchFamily="2" charset="0"/>
                <a:cs typeface="5103_tLU_JIUMJIUM" pitchFamily="2" charset="0"/>
              </a:rPr>
              <a:t>08.00 - 16.00 </a:t>
            </a:r>
            <a:endParaRPr lang="th-TH" sz="18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5103_tLU_JIUMJIUM" pitchFamily="2" charset="0"/>
              <a:cs typeface="5103_tLU_JIUMJIUM" pitchFamily="2" charset="0"/>
            </a:endParaRPr>
          </a:p>
        </p:txBody>
      </p:sp>
      <p:pic>
        <p:nvPicPr>
          <p:cNvPr id="4" name="รูปภาพ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1480763" cy="210424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742</Words>
  <Application>Microsoft Office PowerPoint</Application>
  <PresentationFormat>นำเสนอทางหน้าจอ (4:3)</PresentationFormat>
  <Paragraphs>114</Paragraphs>
  <Slides>9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0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Elibrary</cp:lastModifiedBy>
  <cp:revision>146</cp:revision>
  <dcterms:created xsi:type="dcterms:W3CDTF">2017-11-27T06:48:23Z</dcterms:created>
  <dcterms:modified xsi:type="dcterms:W3CDTF">2019-05-10T05:46:16Z</dcterms:modified>
</cp:coreProperties>
</file>